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3"/>
  </p:sldMasterIdLst>
  <p:notesMasterIdLst>
    <p:notesMasterId r:id="rId5"/>
  </p:notesMasterIdLst>
  <p:sldIdLst>
    <p:sldId id="260" r:id="rId4"/>
    <p:sldId id="312" r:id="rId6"/>
    <p:sldId id="314" r:id="rId7"/>
    <p:sldId id="315" r:id="rId8"/>
    <p:sldId id="319" r:id="rId9"/>
    <p:sldId id="286" r:id="rId10"/>
    <p:sldId id="287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云轩" initials="刘云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94BDD4"/>
    <a:srgbClr val="87B0C7"/>
    <a:srgbClr val="90B9D1"/>
    <a:srgbClr val="F4925C"/>
    <a:srgbClr val="556C92"/>
    <a:srgbClr val="294B7D"/>
    <a:srgbClr val="D3D4D6"/>
    <a:srgbClr val="124C50"/>
    <a:srgbClr val="FFFFFF"/>
    <a:srgbClr val="DB7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93"/>
  </p:normalViewPr>
  <p:slideViewPr>
    <p:cSldViewPr snapToGrid="0" snapToObjects="1">
      <p:cViewPr varScale="1">
        <p:scale>
          <a:sx n="81" d="100"/>
          <a:sy n="81" d="100"/>
        </p:scale>
        <p:origin x="210" y="60"/>
      </p:cViewPr>
      <p:guideLst>
        <p:guide pos="3840"/>
        <p:guide orient="horz" pos="2160"/>
        <p:guide orient="horz" pos="4156"/>
        <p:guide orient="horz" pos="187"/>
        <p:guide pos="7491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BFB29-E845-43DA-9C66-FEAC515278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EF4E-73A8-4E5D-BF7F-600FD0F8D06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9EF4E-73A8-4E5D-BF7F-600FD0F8D06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27288" y="64034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6" y="237744"/>
            <a:ext cx="1057215" cy="1070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2384">
            <a:off x="9921116" y="5458905"/>
            <a:ext cx="759682" cy="10424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7665">
            <a:off x="7824786" y="6132210"/>
            <a:ext cx="542327" cy="7441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7665">
            <a:off x="10715665" y="6207383"/>
            <a:ext cx="542327" cy="7441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8814626" y="6132209"/>
            <a:ext cx="542327" cy="7441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11591786" y="5837943"/>
            <a:ext cx="542327" cy="7441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122127" y="5891499"/>
            <a:ext cx="335560" cy="4604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156562" y="6231769"/>
            <a:ext cx="335560" cy="4604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667974" y="5990858"/>
            <a:ext cx="335560" cy="4604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5872">
            <a:off x="8444592" y="5944399"/>
            <a:ext cx="542327" cy="74416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39" y="5980113"/>
            <a:ext cx="920383" cy="9316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558" y="5621296"/>
            <a:ext cx="1057215" cy="10701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90" y="6225610"/>
            <a:ext cx="920383" cy="931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91083" y="64034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87B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7226">
            <a:off x="2451918" y="378687"/>
            <a:ext cx="582909" cy="799852"/>
          </a:xfrm>
          <a:prstGeom prst="rect">
            <a:avLst/>
          </a:prstGeom>
        </p:spPr>
      </p:pic>
      <p:sp>
        <p:nvSpPr>
          <p:cNvPr id="14" name="燕尾形 13"/>
          <p:cNvSpPr/>
          <p:nvPr userDrawn="1"/>
        </p:nvSpPr>
        <p:spPr>
          <a:xfrm>
            <a:off x="10775632" y="5692616"/>
            <a:ext cx="192021" cy="192021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58" y="5921369"/>
            <a:ext cx="651742" cy="6597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76" y="5770583"/>
            <a:ext cx="923049" cy="9343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8" y="6290327"/>
            <a:ext cx="469567" cy="4753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90" y="5486400"/>
            <a:ext cx="745486" cy="7545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6502">
            <a:off x="9991028" y="6283764"/>
            <a:ext cx="375710" cy="5155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4921">
            <a:off x="11838878" y="5997659"/>
            <a:ext cx="375710" cy="5155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" y="590324"/>
            <a:ext cx="651742" cy="6597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6" y="1338811"/>
            <a:ext cx="469567" cy="4753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1" y="-4957"/>
            <a:ext cx="923049" cy="93432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23" y="831356"/>
            <a:ext cx="469567" cy="47530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1" y="314418"/>
            <a:ext cx="745486" cy="7545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9616">
            <a:off x="748426" y="926026"/>
            <a:ext cx="375710" cy="5155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9616">
            <a:off x="471690" y="222294"/>
            <a:ext cx="375710" cy="515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1805" y="427269"/>
            <a:ext cx="11896856" cy="46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865" b="1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第一部分  点击此处输入您的标题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2274D81-BE9C-4C9D-8371-8BC208C7A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D5F6FF-76A1-4CE1-A727-BAA53E4938F6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232571" y="6282448"/>
            <a:ext cx="958165" cy="384043"/>
            <a:chOff x="8424428" y="4716750"/>
            <a:chExt cx="718624" cy="288032"/>
          </a:xfrm>
          <a:solidFill>
            <a:srgbClr val="BFBFBF"/>
          </a:solidFill>
        </p:grpSpPr>
        <p:sp>
          <p:nvSpPr>
            <p:cNvPr id="9" name="圆角矩形 8"/>
            <p:cNvSpPr/>
            <p:nvPr userDrawn="1"/>
          </p:nvSpPr>
          <p:spPr>
            <a:xfrm>
              <a:off x="8424428" y="4716750"/>
              <a:ext cx="468052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20472" y="4948014"/>
              <a:ext cx="322580" cy="567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1300686" y="6248767"/>
            <a:ext cx="47160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5E71900-10A2-4CC6-8A82-1659C4480C15}" type="slidenum">
              <a:rPr lang="zh-CN" altLang="en-US" sz="2135" smtClean="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endParaRPr lang="zh-CN" altLang="en-US" sz="213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23509" y="670091"/>
            <a:ext cx="40075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654305" y="670091"/>
            <a:ext cx="40075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3" y="560763"/>
            <a:ext cx="1140089" cy="15644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" y="5305840"/>
            <a:ext cx="1140089" cy="1564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542158" y="3381478"/>
            <a:ext cx="64795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0"/>
          <p:cNvSpPr txBox="1"/>
          <p:nvPr/>
        </p:nvSpPr>
        <p:spPr bwMode="auto">
          <a:xfrm>
            <a:off x="9326769" y="99098"/>
            <a:ext cx="29546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ＬＯＧＯ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" y="3594663"/>
            <a:ext cx="1752897" cy="177430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74" y="3115860"/>
            <a:ext cx="873910" cy="88458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5" y="1006461"/>
            <a:ext cx="1752897" cy="17743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691840"/>
            <a:ext cx="1752897" cy="177430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582271" y="2841792"/>
            <a:ext cx="629473" cy="86374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191">
            <a:off x="1880666" y="901555"/>
            <a:ext cx="629473" cy="86374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810">
            <a:off x="11328806" y="1798861"/>
            <a:ext cx="629473" cy="86374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135204" y="3952323"/>
            <a:ext cx="375710" cy="51553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771999" y="2541530"/>
            <a:ext cx="375710" cy="51553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858625" y="2855592"/>
            <a:ext cx="375710" cy="51553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770457" y="3170576"/>
            <a:ext cx="375710" cy="51553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508702" y="2514043"/>
            <a:ext cx="375710" cy="51553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329094" y="5548777"/>
            <a:ext cx="629473" cy="86374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80" y="3416373"/>
            <a:ext cx="989387" cy="100146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30" y="2629268"/>
            <a:ext cx="958326" cy="97002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16" y="5073205"/>
            <a:ext cx="873910" cy="88458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941346" y="4627482"/>
            <a:ext cx="375710" cy="51553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458384" y="4471378"/>
            <a:ext cx="629473" cy="86374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67862" y="2279983"/>
            <a:ext cx="6397625" cy="1327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x-none"/>
              <a:t>Adventure iland</a:t>
            </a:r>
            <a:endParaRPr lang="x-none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1" y="2015459"/>
            <a:ext cx="873910" cy="884582"/>
          </a:xfrm>
          <a:prstGeom prst="rect">
            <a:avLst/>
          </a:prstGeom>
        </p:spPr>
      </p:pic>
      <p:sp>
        <p:nvSpPr>
          <p:cNvPr id="46" name="MH_Text_1"/>
          <p:cNvSpPr txBox="1"/>
          <p:nvPr/>
        </p:nvSpPr>
        <p:spPr>
          <a:xfrm>
            <a:off x="4542064" y="3590853"/>
            <a:ext cx="6417114" cy="77470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b="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9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900"/>
                            </p:stCondLst>
                            <p:childTnLst>
                              <p:par>
                                <p:cTn id="10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4" grpId="0" bldLvl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9575" y="3076575"/>
            <a:ext cx="4749800" cy="989330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186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这是一款基于qt,VPlay，C++，</a:t>
            </a:r>
            <a:r>
              <a:rPr lang="x-non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类似于超级玛丽的</a:t>
            </a:r>
            <a:r>
              <a:rPr lang="x-none" sz="186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endParaRPr lang="x-none" sz="1865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87082" y="1027002"/>
            <a:ext cx="1741513" cy="1692436"/>
            <a:chOff x="2132199" y="770251"/>
            <a:chExt cx="1306135" cy="1269327"/>
          </a:xfrm>
        </p:grpSpPr>
        <p:grpSp>
          <p:nvGrpSpPr>
            <p:cNvPr id="6" name="组合 5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9" name="同心圆 8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black"/>
                    </a:solidFill>
                    <a:latin typeface="微软雅黑" pitchFamily="34" charset="-122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微软雅黑" pitchFamily="34" charset="-122"/>
                  </a:endParaRPr>
                </a:p>
              </p:txBody>
            </p:sp>
          </p:grpSp>
          <p:sp>
            <p:nvSpPr>
              <p:cNvPr id="8" name="椭圆 7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94BDD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431244" y="1068589"/>
              <a:ext cx="950693" cy="75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zh-CN" sz="6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介</a:t>
              </a:r>
              <a:r>
                <a:rPr lang="zh-CN" altLang="en-US" sz="6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192012" y="1027002"/>
            <a:ext cx="1741513" cy="1692436"/>
            <a:chOff x="2132199" y="770251"/>
            <a:chExt cx="1306135" cy="12693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2" name="同心圆 4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black"/>
                    </a:solidFill>
                    <a:latin typeface="微软雅黑" pitchFamily="34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微软雅黑" pitchFamily="34" charset="-122"/>
                  </a:endParaRPr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94BDD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微软雅黑" pitchFamily="34" charset="-122"/>
                </a:endParaRPr>
              </a:p>
            </p:txBody>
          </p:sp>
        </p:grpSp>
        <p:sp>
          <p:nvSpPr>
            <p:cNvPr id="39" name="TextBox 11"/>
            <p:cNvSpPr txBox="1"/>
            <p:nvPr/>
          </p:nvSpPr>
          <p:spPr>
            <a:xfrm>
              <a:off x="2431244" y="1068589"/>
              <a:ext cx="950693" cy="75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6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绍</a:t>
              </a:r>
              <a:endParaRPr lang="x-none"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58" y="5921369"/>
            <a:ext cx="651742" cy="65970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76" y="5770583"/>
            <a:ext cx="923049" cy="93432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8" y="6290327"/>
            <a:ext cx="469567" cy="47530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90" y="5486400"/>
            <a:ext cx="745486" cy="75458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20" y="1072238"/>
            <a:ext cx="745486" cy="75458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57" y="1995899"/>
            <a:ext cx="580707" cy="58779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9" y="2351321"/>
            <a:ext cx="580707" cy="58779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52" y="1088266"/>
            <a:ext cx="691409" cy="69985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02" y="1633540"/>
            <a:ext cx="464928" cy="47060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6502">
            <a:off x="9991028" y="6283764"/>
            <a:ext cx="375710" cy="51553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8186205" y="2093552"/>
            <a:ext cx="375710" cy="51553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4921">
            <a:off x="11838878" y="5997659"/>
            <a:ext cx="375710" cy="51553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8734668" y="1106165"/>
            <a:ext cx="375710" cy="51553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1646">
            <a:off x="2814274" y="1385615"/>
            <a:ext cx="375710" cy="51553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75468">
            <a:off x="3551190" y="1776936"/>
            <a:ext cx="510442" cy="70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/>
          <p:nvPr/>
        </p:nvSpPr>
        <p:spPr bwMode="auto">
          <a:xfrm>
            <a:off x="849951" y="1297790"/>
            <a:ext cx="9459459" cy="4684887"/>
          </a:xfrm>
          <a:custGeom>
            <a:avLst/>
            <a:gdLst>
              <a:gd name="T0" fmla="*/ 660 w 668"/>
              <a:gd name="T1" fmla="*/ 0 h 331"/>
              <a:gd name="T2" fmla="*/ 8 w 668"/>
              <a:gd name="T3" fmla="*/ 0 h 331"/>
              <a:gd name="T4" fmla="*/ 0 w 668"/>
              <a:gd name="T5" fmla="*/ 9 h 331"/>
              <a:gd name="T6" fmla="*/ 0 w 668"/>
              <a:gd name="T7" fmla="*/ 323 h 331"/>
              <a:gd name="T8" fmla="*/ 8 w 668"/>
              <a:gd name="T9" fmla="*/ 331 h 331"/>
              <a:gd name="T10" fmla="*/ 660 w 668"/>
              <a:gd name="T11" fmla="*/ 331 h 331"/>
              <a:gd name="T12" fmla="*/ 668 w 668"/>
              <a:gd name="T13" fmla="*/ 323 h 331"/>
              <a:gd name="T14" fmla="*/ 668 w 668"/>
              <a:gd name="T15" fmla="*/ 9 h 331"/>
              <a:gd name="T16" fmla="*/ 660 w 668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8" h="331">
                <a:moveTo>
                  <a:pt x="660" y="0"/>
                </a:moveTo>
                <a:lnTo>
                  <a:pt x="8" y="0"/>
                </a:lnTo>
                <a:cubicBezTo>
                  <a:pt x="4" y="0"/>
                  <a:pt x="0" y="4"/>
                  <a:pt x="0" y="9"/>
                </a:cubicBezTo>
                <a:lnTo>
                  <a:pt x="0" y="323"/>
                </a:lnTo>
                <a:cubicBezTo>
                  <a:pt x="0" y="327"/>
                  <a:pt x="4" y="331"/>
                  <a:pt x="8" y="331"/>
                </a:cubicBezTo>
                <a:lnTo>
                  <a:pt x="660" y="331"/>
                </a:lnTo>
                <a:cubicBezTo>
                  <a:pt x="665" y="331"/>
                  <a:pt x="668" y="327"/>
                  <a:pt x="668" y="323"/>
                </a:cubicBezTo>
                <a:lnTo>
                  <a:pt x="668" y="9"/>
                </a:lnTo>
                <a:cubicBezTo>
                  <a:pt x="668" y="4"/>
                  <a:pt x="665" y="0"/>
                  <a:pt x="660" y="0"/>
                </a:cubicBezTo>
              </a:path>
            </a:pathLst>
          </a:custGeom>
          <a:gradFill flip="none" rotWithShape="1">
            <a:gsLst>
              <a:gs pos="64000">
                <a:srgbClr val="FFFFFF"/>
              </a:gs>
              <a:gs pos="0">
                <a:srgbClr val="DEDFE1"/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25400"/>
          </a:sp3d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" name="Freeform 11"/>
          <p:cNvSpPr/>
          <p:nvPr/>
        </p:nvSpPr>
        <p:spPr bwMode="auto">
          <a:xfrm>
            <a:off x="10309707" y="5189668"/>
            <a:ext cx="778848" cy="793008"/>
          </a:xfrm>
          <a:custGeom>
            <a:avLst/>
            <a:gdLst>
              <a:gd name="T0" fmla="*/ 55 w 55"/>
              <a:gd name="T1" fmla="*/ 0 h 56"/>
              <a:gd name="T2" fmla="*/ 0 w 55"/>
              <a:gd name="T3" fmla="*/ 56 h 56"/>
              <a:gd name="T4" fmla="*/ 3 w 55"/>
              <a:gd name="T5" fmla="*/ 56 h 56"/>
              <a:gd name="T6" fmla="*/ 49 w 55"/>
              <a:gd name="T7" fmla="*/ 56 h 56"/>
              <a:gd name="T8" fmla="*/ 55 w 55"/>
              <a:gd name="T9" fmla="*/ 50 h 56"/>
              <a:gd name="T10" fmla="*/ 55 w 55"/>
              <a:gd name="T11" fmla="*/ 2 h 56"/>
              <a:gd name="T12" fmla="*/ 55 w 55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56">
                <a:moveTo>
                  <a:pt x="55" y="0"/>
                </a:moveTo>
                <a:cubicBezTo>
                  <a:pt x="37" y="19"/>
                  <a:pt x="19" y="37"/>
                  <a:pt x="0" y="56"/>
                </a:cubicBezTo>
                <a:cubicBezTo>
                  <a:pt x="1" y="56"/>
                  <a:pt x="2" y="56"/>
                  <a:pt x="3" y="56"/>
                </a:cubicBezTo>
                <a:lnTo>
                  <a:pt x="49" y="56"/>
                </a:lnTo>
                <a:cubicBezTo>
                  <a:pt x="52" y="56"/>
                  <a:pt x="55" y="51"/>
                  <a:pt x="55" y="50"/>
                </a:cubicBezTo>
                <a:lnTo>
                  <a:pt x="55" y="2"/>
                </a:lnTo>
                <a:lnTo>
                  <a:pt x="55" y="0"/>
                </a:lnTo>
              </a:path>
            </a:pathLst>
          </a:custGeom>
          <a:solidFill>
            <a:srgbClr val="87B0C7"/>
          </a:solidFill>
          <a:ln w="0">
            <a:noFill/>
            <a:prstDash val="solid"/>
            <a:rou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rgbClr val="87B0C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0807" y="1037277"/>
            <a:ext cx="1503938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500" b="1" dirty="0">
                <a:solidFill>
                  <a:srgbClr val="87B0C7"/>
                </a:solidFill>
                <a:latin typeface="Arial" charset="0"/>
                <a:cs typeface="Arial" charset="0"/>
              </a:rPr>
              <a:t>1</a:t>
            </a:r>
            <a:endParaRPr lang="zh-CN" altLang="en-US" sz="18500" b="1" dirty="0">
              <a:solidFill>
                <a:srgbClr val="87B0C7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8810" y="1452817"/>
            <a:ext cx="237116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5" b="1" dirty="0">
                <a:solidFill>
                  <a:srgbClr val="87B0C7"/>
                </a:solidFill>
                <a:latin typeface="微软雅黑" pitchFamily="34" charset="-122"/>
                <a:ea typeface="微软雅黑" pitchFamily="34" charset="-122"/>
              </a:rPr>
              <a:t>工作概况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5860" y="2630805"/>
            <a:ext cx="4939665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l">
              <a:buFont typeface="Wingdings" panose="05000000000000000000" charset="2"/>
              <a:buChar char="Ø"/>
            </a:pPr>
            <a:r>
              <a:rPr lang="zh-CN" altLang="en-US" sz="2800" dirty="0">
                <a:latin typeface="方正喵呜体" charset="0"/>
                <a:ea typeface="方正喵呜体" charset="0"/>
                <a:sym typeface="+mn-ea"/>
              </a:rPr>
              <a:t>小组</a:t>
            </a:r>
            <a:r>
              <a:rPr lang="zh-CN" altLang="en-US" sz="3200" dirty="0">
                <a:sym typeface="+mn-ea"/>
              </a:rPr>
              <a:t>分工</a:t>
            </a:r>
            <a:endParaRPr lang="zh-CN" altLang="en-US" sz="3200" dirty="0">
              <a:sym typeface="+mn-ea"/>
            </a:endParaRPr>
          </a:p>
          <a:p>
            <a:pPr marL="609600" indent="-609600" algn="l">
              <a:buFont typeface="Wingdings" panose="05000000000000000000" charset="2"/>
              <a:buChar char="Ø"/>
            </a:pPr>
            <a:r>
              <a:rPr lang="zh-CN" altLang="en-US" sz="3200" dirty="0">
                <a:sym typeface="+mn-ea"/>
              </a:rPr>
              <a:t>肖尧：布局与功能</a:t>
            </a:r>
            <a:endParaRPr lang="zh-CN" altLang="en-US" sz="3200" dirty="0">
              <a:sym typeface="+mn-ea"/>
            </a:endParaRPr>
          </a:p>
          <a:p>
            <a:pPr marL="609600" indent="-609600" algn="l">
              <a:buFont typeface="Wingdings" panose="05000000000000000000" charset="2"/>
              <a:buChar char="Ø"/>
            </a:pPr>
            <a:r>
              <a:rPr lang="zh-CN" altLang="en-US" sz="3200" dirty="0">
                <a:sym typeface="+mn-ea"/>
              </a:rPr>
              <a:t>廖涔陈：素材与功能</a:t>
            </a:r>
            <a:endParaRPr lang="zh-CN" altLang="en-US" sz="3200" dirty="0">
              <a:sym typeface="+mn-ea"/>
            </a:endParaRPr>
          </a:p>
          <a:p>
            <a:pPr marL="609600" indent="-609600" algn="l">
              <a:buFont typeface="Wingdings" panose="05000000000000000000" charset="2"/>
              <a:buChar char="Ø"/>
            </a:pPr>
            <a:r>
              <a:rPr lang="zh-CN" altLang="en-US" sz="2800" dirty="0">
                <a:sym typeface="+mn-ea"/>
              </a:rPr>
              <a:t>闵娴有：界面与</a:t>
            </a:r>
            <a:r>
              <a:rPr lang="en-US" altLang="zh-CN" sz="2800" dirty="0" err="1">
                <a:sym typeface="+mn-ea"/>
              </a:rPr>
              <a:t>c++</a:t>
            </a:r>
            <a:r>
              <a:rPr lang="zh-CN" altLang="en-US" sz="2800" dirty="0">
                <a:sym typeface="+mn-ea"/>
              </a:rPr>
              <a:t>部分</a:t>
            </a:r>
            <a:endParaRPr lang="zh-CN" altLang="en-US" sz="2800" dirty="0">
              <a:sym typeface="+mn-ea"/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10775632" y="5692616"/>
            <a:ext cx="192021" cy="192021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animBg="1"/>
      <p:bldP spid="23" grpId="0"/>
      <p:bldP spid="39" grpId="0"/>
      <p:bldP spid="12" grpId="0"/>
      <p:bldP spid="2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B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019">
            <a:off x="1663910" y="3550256"/>
            <a:ext cx="806843" cy="1107128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2255525" y="2375743"/>
            <a:ext cx="1787384" cy="1787384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charset="2"/>
              <a:buNone/>
            </a:pPr>
            <a:r>
              <a:rPr lang="x-none" altLang="zh-CN" sz="5400" b="1" dirty="0">
                <a:solidFill>
                  <a:srgbClr val="87B0C7"/>
                </a:solidFill>
                <a:latin typeface="+mn-ea"/>
                <a:cs typeface="+mn-ea"/>
              </a:rPr>
              <a:t>创新</a:t>
            </a:r>
            <a:endParaRPr lang="x-none" altLang="zh-CN" sz="5400" b="1" dirty="0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603680" y="1079781"/>
            <a:ext cx="653136" cy="6531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87B0C7"/>
                </a:solidFill>
                <a:latin typeface="Arial" charset="0"/>
                <a:cs typeface="Arial" charset="0"/>
              </a:rPr>
              <a:t>1</a:t>
            </a:r>
            <a:endParaRPr lang="zh-CN" altLang="en-US" sz="3200" dirty="0">
              <a:solidFill>
                <a:srgbClr val="87B0C7"/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30971" y="2375713"/>
            <a:ext cx="653136" cy="6531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4F81BD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87B0C7"/>
                </a:solidFill>
                <a:latin typeface="Arial" charset="0"/>
                <a:cs typeface="Arial" charset="0"/>
              </a:rPr>
              <a:t>2</a:t>
            </a:r>
            <a:endParaRPr lang="zh-CN" altLang="en-US" sz="3200" dirty="0">
              <a:solidFill>
                <a:srgbClr val="87B0C7"/>
              </a:solidFill>
              <a:latin typeface="Arial" charset="0"/>
              <a:cs typeface="Arial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932193" y="3509885"/>
            <a:ext cx="653136" cy="6531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87B0C7"/>
                </a:solidFill>
                <a:latin typeface="Arial" charset="0"/>
                <a:cs typeface="Arial" charset="0"/>
              </a:rPr>
              <a:t>3</a:t>
            </a:r>
            <a:endParaRPr lang="zh-CN" altLang="en-US" sz="3200" dirty="0">
              <a:solidFill>
                <a:srgbClr val="87B0C7"/>
              </a:solidFill>
              <a:latin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37988" y="2525913"/>
            <a:ext cx="5838784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665" b="1" dirty="0">
                <a:solidFill>
                  <a:schemeClr val="bg1"/>
                </a:solidFill>
                <a:latin typeface="方正喵呜体" charset="0"/>
                <a:ea typeface="方正喵呜体" charset="0"/>
              </a:rPr>
              <a:t>游戏页面的智能滚动</a:t>
            </a:r>
            <a:endParaRPr lang="x-none">
              <a:latin typeface="方正喵呜体" charset="0"/>
              <a:ea typeface="方正喵呜体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75303" y="3509825"/>
            <a:ext cx="5838784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b="1">
                <a:solidFill>
                  <a:schemeClr val="bg1"/>
                </a:solidFill>
                <a:latin typeface="方正喵呜体" charset="0"/>
                <a:ea typeface="方正喵呜体" charset="0"/>
              </a:rPr>
              <a:t>各个不同游戏层次的清晰的划分，归类</a:t>
            </a:r>
            <a:endParaRPr lang="x-none" sz="2400" b="1">
              <a:solidFill>
                <a:schemeClr val="bg1"/>
              </a:solidFill>
              <a:latin typeface="方正喵呜体" charset="0"/>
              <a:ea typeface="方正喵呜体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58" y="5921369"/>
            <a:ext cx="651742" cy="6597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76" y="5770583"/>
            <a:ext cx="923049" cy="934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8" y="6290327"/>
            <a:ext cx="469567" cy="4753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90" y="5486400"/>
            <a:ext cx="745486" cy="75458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6502">
            <a:off x="9991028" y="6283764"/>
            <a:ext cx="375710" cy="51553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4921">
            <a:off x="11838878" y="5997659"/>
            <a:ext cx="375710" cy="5155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8244">
            <a:off x="1123333" y="4445266"/>
            <a:ext cx="651742" cy="6597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8244">
            <a:off x="149450" y="5887089"/>
            <a:ext cx="397411" cy="4022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600">
            <a:off x="1184801" y="3688460"/>
            <a:ext cx="375710" cy="51553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019">
            <a:off x="1440000" y="4916945"/>
            <a:ext cx="375710" cy="51553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8244">
            <a:off x="1068326" y="2481061"/>
            <a:ext cx="1196791" cy="12114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8244">
            <a:off x="418931" y="3896528"/>
            <a:ext cx="792590" cy="802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600">
            <a:off x="344499" y="4850567"/>
            <a:ext cx="375710" cy="5155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8244">
            <a:off x="471235" y="5161450"/>
            <a:ext cx="651742" cy="65970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4746">
            <a:off x="408077" y="6356475"/>
            <a:ext cx="375710" cy="5155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5020" y="1054735"/>
            <a:ext cx="398843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方正喵呜体" charset="0"/>
                <a:ea typeface="方正喵呜体" charset="0"/>
              </a:rPr>
              <a:t>多个页面的快速切换，以及动态创建（loader)</a:t>
            </a:r>
            <a:endParaRPr lang="x-none" altLang="zh-CN" sz="2800">
              <a:solidFill>
                <a:schemeClr val="bg1"/>
              </a:solidFill>
              <a:latin typeface="方正喵呜体" charset="0"/>
              <a:ea typeface="方正喵呜体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605168" y="4703050"/>
            <a:ext cx="653136" cy="653136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zh-CN" sz="3200" dirty="0">
                <a:solidFill>
                  <a:srgbClr val="87B0C7"/>
                </a:solidFill>
                <a:latin typeface="Arial" charset="0"/>
                <a:cs typeface="Arial" charset="0"/>
              </a:rPr>
              <a:t>4</a:t>
            </a:r>
            <a:endParaRPr lang="x-none" altLang="zh-CN" sz="3200" dirty="0">
              <a:solidFill>
                <a:srgbClr val="87B0C7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89320" y="4695190"/>
            <a:ext cx="387413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>
                <a:solidFill>
                  <a:schemeClr val="bg1"/>
                </a:solidFill>
                <a:latin typeface="方正喵呜体" charset="0"/>
                <a:ea typeface="方正喵呜体" charset="0"/>
              </a:rPr>
              <a:t>结合c++简化游戏</a:t>
            </a:r>
            <a:endParaRPr lang="x-none" altLang="zh-CN" sz="2800">
              <a:solidFill>
                <a:schemeClr val="bg1"/>
              </a:solidFill>
              <a:latin typeface="方正喵呜体" charset="0"/>
              <a:ea typeface="方正喵呜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38 0.2713 L -0.00222 0.01505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1282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61 0.15255 L -0.0155 0.02199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-652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789 -0.00393 L -0.0194 0.01829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11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789 -0.00393 L -0.0194 0.01829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animBg="1"/>
      <p:bldP spid="39" grpId="1" animBg="1"/>
      <p:bldP spid="39" grpId="2" animBg="1"/>
      <p:bldP spid="40" grpId="0" bldLvl="0" animBg="1"/>
      <p:bldP spid="40" grpId="1" bldLvl="0" animBg="1"/>
      <p:bldP spid="40" grpId="2" bldLvl="0" animBg="1"/>
      <p:bldP spid="41" grpId="0" bldLvl="0" animBg="1"/>
      <p:bldP spid="41" grpId="1" bldLvl="0" animBg="1"/>
      <p:bldP spid="41" grpId="2" bldLvl="0" animBg="1"/>
      <p:bldP spid="44" grpId="0"/>
      <p:bldP spid="44" grpId="1"/>
      <p:bldP spid="45" grpId="0"/>
      <p:bldP spid="45" grpId="1"/>
      <p:bldP spid="3" grpId="0" bldLvl="0" animBg="1"/>
      <p:bldP spid="3" grpId="1" bldLvl="0" animBg="1"/>
      <p:bldP spid="3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335123" y="451832"/>
            <a:ext cx="3937000" cy="640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</a:rPr>
              <a:t>Part</a:t>
            </a:r>
            <a:r>
              <a:rPr lang="x-none" sz="3600" b="1" dirty="0" smtClean="0">
                <a:solidFill>
                  <a:schemeClr val="bg1"/>
                </a:solidFill>
                <a:latin typeface="+mn-ea"/>
                <a:cs typeface="+mn-ea"/>
              </a:rPr>
              <a:t>1</a:t>
            </a:r>
            <a:r>
              <a:rPr lang="x-none" altLang="en-US" sz="3600" b="1" dirty="0" smtClean="0">
                <a:solidFill>
                  <a:schemeClr val="bg1"/>
                </a:solidFill>
                <a:latin typeface="+mn-ea"/>
                <a:cs typeface="+mn-ea"/>
              </a:rPr>
              <a:t>  手绘布局图 </a:t>
            </a:r>
            <a:endParaRPr lang="x-none" altLang="en-US" sz="3600" b="1" dirty="0" smtClean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263015"/>
            <a:ext cx="5230495" cy="392303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1263015"/>
            <a:ext cx="5137150" cy="3853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76020" y="5527675"/>
            <a:ext cx="432752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600">
                <a:solidFill>
                  <a:schemeClr val="bg1"/>
                </a:solidFill>
              </a:rPr>
              <a:t>布局详情请看代码</a:t>
            </a:r>
            <a:endParaRPr lang="x-none" altLang="zh-CN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1335123" y="451832"/>
            <a:ext cx="5511800" cy="640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</a:rPr>
              <a:t>Part</a:t>
            </a:r>
            <a:r>
              <a:rPr lang="x-none" altLang="en-US" sz="3600" b="1" dirty="0" smtClean="0">
                <a:solidFill>
                  <a:schemeClr val="bg1"/>
                </a:solidFill>
                <a:latin typeface="+mn-ea"/>
                <a:cs typeface="+mn-ea"/>
              </a:rPr>
              <a:t>2</a:t>
            </a:r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x-none" sz="3600" b="1" dirty="0" smtClean="0">
                <a:solidFill>
                  <a:schemeClr val="bg1"/>
                </a:solidFill>
                <a:latin typeface="+mn-ea"/>
                <a:cs typeface="+mn-ea"/>
              </a:rPr>
              <a:t>多个游戏页面的切换</a:t>
            </a:r>
            <a:endParaRPr lang="x-none"/>
          </a:p>
        </p:txBody>
      </p:sp>
      <p:sp>
        <p:nvSpPr>
          <p:cNvPr id="58" name="文本框 57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 descr="Screenshot_20170630_185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3879215"/>
            <a:ext cx="4411980" cy="2901950"/>
          </a:xfrm>
          <a:prstGeom prst="rect">
            <a:avLst/>
          </a:prstGeom>
        </p:spPr>
      </p:pic>
      <p:pic>
        <p:nvPicPr>
          <p:cNvPr id="5" name="图片 4" descr="Screenshot_20170630_190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0" y="118110"/>
            <a:ext cx="3980180" cy="2646680"/>
          </a:xfrm>
          <a:prstGeom prst="rect">
            <a:avLst/>
          </a:prstGeom>
        </p:spPr>
      </p:pic>
      <p:pic>
        <p:nvPicPr>
          <p:cNvPr id="4" name="图片 3" descr="Screenshot_20170630_1857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40" y="2418080"/>
            <a:ext cx="5067300" cy="3378835"/>
          </a:xfrm>
          <a:prstGeom prst="rect">
            <a:avLst/>
          </a:prstGeom>
        </p:spPr>
      </p:pic>
      <p:pic>
        <p:nvPicPr>
          <p:cNvPr id="2" name="图片 1" descr="Screenshot_20170630_1857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5" y="1092200"/>
            <a:ext cx="3993515" cy="256413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6210935" y="1469390"/>
            <a:ext cx="3028315" cy="157226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charset="2"/>
              <a:buNone/>
            </a:pPr>
            <a:r>
              <a:rPr lang="x-none" b="1" dirty="0">
                <a:solidFill>
                  <a:srgbClr val="87B0C7"/>
                </a:solidFill>
                <a:latin typeface="+mn-ea"/>
                <a:cs typeface="+mn-ea"/>
                <a:sym typeface="+mn-lt"/>
              </a:rPr>
              <a:t>1.没有游戏排行榜</a:t>
            </a:r>
            <a:endParaRPr lang="x-none"/>
          </a:p>
        </p:txBody>
      </p:sp>
      <p:sp>
        <p:nvSpPr>
          <p:cNvPr id="35" name="矩形 34"/>
          <p:cNvSpPr/>
          <p:nvPr/>
        </p:nvSpPr>
        <p:spPr>
          <a:xfrm>
            <a:off x="1335123" y="451832"/>
            <a:ext cx="3479800" cy="640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</a:rPr>
              <a:t>Part </a:t>
            </a:r>
            <a:r>
              <a:rPr lang="x-none" altLang="en-US" sz="3600" b="1" dirty="0" smtClean="0">
                <a:solidFill>
                  <a:schemeClr val="bg1"/>
                </a:solidFill>
                <a:latin typeface="+mn-ea"/>
                <a:cs typeface="+mn-ea"/>
              </a:rPr>
              <a:t>3  游戏遗憾</a:t>
            </a:r>
            <a:endParaRPr lang="x-none" altLang="en-US" sz="3600" b="1" dirty="0" smtClean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Oval 15"/>
          <p:cNvSpPr>
            <a:spLocks noChangeArrowheads="1"/>
          </p:cNvSpPr>
          <p:nvPr/>
        </p:nvSpPr>
        <p:spPr bwMode="auto">
          <a:xfrm>
            <a:off x="937260" y="3660140"/>
            <a:ext cx="3028315" cy="157226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charset="2"/>
              <a:buNone/>
            </a:pPr>
            <a:r>
              <a:rPr lang="x-none" b="1" dirty="0">
                <a:solidFill>
                  <a:srgbClr val="87B0C7"/>
                </a:solidFill>
                <a:latin typeface="+mn-ea"/>
                <a:cs typeface="+mn-ea"/>
                <a:sym typeface="+mn-lt"/>
              </a:rPr>
              <a:t>2.实体移动不太流畅</a:t>
            </a:r>
            <a:endParaRPr lang="x-none"/>
          </a:p>
        </p:txBody>
      </p:sp>
      <p:sp>
        <p:nvSpPr>
          <p:cNvPr id="3" name="Oval 15"/>
          <p:cNvSpPr>
            <a:spLocks noChangeArrowheads="1"/>
          </p:cNvSpPr>
          <p:nvPr/>
        </p:nvSpPr>
        <p:spPr bwMode="auto">
          <a:xfrm>
            <a:off x="910590" y="1469390"/>
            <a:ext cx="3028315" cy="157226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charset="2"/>
              <a:buNone/>
            </a:pPr>
            <a:r>
              <a:rPr lang="x-none" b="1" dirty="0">
                <a:solidFill>
                  <a:srgbClr val="87B0C7"/>
                </a:solidFill>
                <a:latin typeface="+mn-ea"/>
                <a:cs typeface="+mn-ea"/>
                <a:sym typeface="+mn-lt"/>
              </a:rPr>
              <a:t>3部分实体功能还不完善</a:t>
            </a:r>
            <a:endParaRPr lang="x-none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36" grpId="0"/>
      <p:bldP spid="2" grpId="0" bldLvl="0" animBg="1"/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848692" y="2488550"/>
            <a:ext cx="368402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  <a:cs typeface="+mn-ea"/>
              </a:rPr>
              <a:t>THANKS</a:t>
            </a:r>
            <a:endParaRPr lang="zh-CN" altLang="en-US" sz="80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3" y="560763"/>
            <a:ext cx="1140089" cy="15644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" y="5305840"/>
            <a:ext cx="1140089" cy="15644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" y="3594663"/>
            <a:ext cx="1752897" cy="17743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74" y="3115860"/>
            <a:ext cx="873910" cy="88458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5" y="1006461"/>
            <a:ext cx="1752897" cy="17743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691840"/>
            <a:ext cx="1752897" cy="177430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582271" y="2841792"/>
            <a:ext cx="629473" cy="86374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191">
            <a:off x="1880666" y="901555"/>
            <a:ext cx="629473" cy="86374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135204" y="3952323"/>
            <a:ext cx="375710" cy="5155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771999" y="2541530"/>
            <a:ext cx="375710" cy="51553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858625" y="2855592"/>
            <a:ext cx="375710" cy="51553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770457" y="3170576"/>
            <a:ext cx="375710" cy="51553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508702" y="2514043"/>
            <a:ext cx="375710" cy="51553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329094" y="5548777"/>
            <a:ext cx="629473" cy="86374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80" y="3416373"/>
            <a:ext cx="989387" cy="100146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16" y="5073205"/>
            <a:ext cx="873910" cy="8845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941346" y="4627482"/>
            <a:ext cx="375710" cy="51553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458384" y="4471378"/>
            <a:ext cx="629473" cy="86374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1" y="2015459"/>
            <a:ext cx="873910" cy="884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Temp">
      <a:majorFont>
        <a:latin typeface="方正姚体"/>
        <a:ea typeface="微软雅黑"/>
        <a:cs typeface=""/>
      </a:majorFont>
      <a:minorFont>
        <a:latin typeface="方正姚体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Kingsoft Office WPP</Application>
  <PresentationFormat>宽屏</PresentationFormat>
  <Paragraphs>65</Paragraphs>
  <Slides>8</Slides>
  <Notes>41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0" baseType="lpstr"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root</cp:lastModifiedBy>
  <cp:revision>141</cp:revision>
  <dcterms:created xsi:type="dcterms:W3CDTF">2017-06-30T11:53:53Z</dcterms:created>
  <dcterms:modified xsi:type="dcterms:W3CDTF">2017-06-30T11:53:53Z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2052-10.1.0.5707</vt:lpwstr>
  </property>
</Properties>
</file>